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 snapToObjects="1">
      <p:cViewPr varScale="1">
        <p:scale>
          <a:sx n="84" d="100"/>
          <a:sy n="84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3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57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8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4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3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4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4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8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6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9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8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FAF8488-4B10-D043-A7CA-3EF10979898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CBA64BB-F85C-0B42-A1FB-46BDC2495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8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Courier New" charset="0"/>
        <a:buChar char="o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eko.ne.jp/en/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kiing-hokkaido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kischoolapp.com/" TargetMode="Externa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4951" y="4275348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+mj-ea"/>
                <a:cs typeface="+mj-cs"/>
              </a:rPr>
              <a:t>Simon</a:t>
            </a:r>
            <a:r>
              <a:rPr lang="en-US" dirty="0" smtClean="0"/>
              <a:t> </a:t>
            </a:r>
            <a:r>
              <a:rPr lang="en-US" sz="36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405993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Chapter </a:t>
            </a:r>
            <a:r>
              <a:rPr lang="en-US" altLang="zh-CN" b="1" dirty="0" smtClean="0"/>
              <a:t>5</a:t>
            </a:r>
            <a:r>
              <a:rPr lang="en-CA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CA" b="1" dirty="0"/>
              <a:t>Management and Operations</a:t>
            </a:r>
            <a:r>
              <a:rPr lang="en-CA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37" y="967566"/>
            <a:ext cx="5730593" cy="5890434"/>
          </a:xfrm>
        </p:spPr>
      </p:pic>
    </p:spTree>
    <p:extLst>
      <p:ext uri="{BB962C8B-B14F-4D97-AF65-F5344CB8AC3E}">
        <p14:creationId xmlns:p14="http://schemas.microsoft.com/office/powerpoint/2010/main" val="190454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Case study: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 smtClean="0"/>
              <a:t>Powder </a:t>
            </a:r>
            <a:r>
              <a:rPr lang="en-CA" dirty="0"/>
              <a:t>and property investment in Japan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4702" y="2367093"/>
            <a:ext cx="3599287" cy="404677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W</a:t>
            </a:r>
            <a:r>
              <a:rPr lang="en-CA" dirty="0" smtClean="0"/>
              <a:t>inter </a:t>
            </a:r>
            <a:r>
              <a:rPr lang="en-CA" dirty="0" smtClean="0"/>
              <a:t>sports </a:t>
            </a:r>
            <a:r>
              <a:rPr lang="en-CA" dirty="0"/>
              <a:t>infrastructure and tourism is on the rise in </a:t>
            </a:r>
            <a:r>
              <a:rPr lang="en-CA" u="sng" dirty="0">
                <a:hlinkClick r:id="rId2"/>
              </a:rPr>
              <a:t>Hokkaido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CA" dirty="0" smtClean="0"/>
              <a:t>Inbound </a:t>
            </a:r>
            <a:r>
              <a:rPr lang="en-CA" dirty="0"/>
              <a:t>growth </a:t>
            </a:r>
            <a:r>
              <a:rPr lang="en-CA"/>
              <a:t>and </a:t>
            </a:r>
            <a:r>
              <a:rPr lang="en-CA" smtClean="0"/>
              <a:t>growing interest</a:t>
            </a:r>
            <a:r>
              <a:rPr lang="en-CA" dirty="0"/>
              <a:t> from foreign investors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/>
              <a:t>P</a:t>
            </a:r>
            <a:r>
              <a:rPr lang="en-CA" dirty="0" err="1" smtClean="0"/>
              <a:t>roperty</a:t>
            </a:r>
            <a:r>
              <a:rPr lang="en-CA" dirty="0" smtClean="0"/>
              <a:t> </a:t>
            </a:r>
            <a:r>
              <a:rPr lang="en-CA" dirty="0"/>
              <a:t>development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CA" u="sng" dirty="0">
                <a:hlinkClick r:id="rId3"/>
              </a:rPr>
              <a:t>The Niseko </a:t>
            </a:r>
            <a:r>
              <a:rPr lang="en-CA" u="sng" dirty="0" smtClean="0">
                <a:hlinkClick r:id="rId3"/>
              </a:rPr>
              <a:t>United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 smtClean="0"/>
              <a:t>an </a:t>
            </a:r>
            <a:r>
              <a:rPr lang="en-CA" dirty="0"/>
              <a:t>all-season resort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90" y="2367093"/>
            <a:ext cx="4990010" cy="357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Topics</a:t>
            </a:r>
            <a:r>
              <a:rPr lang="zh-CN" altLang="en-US" b="1" dirty="0"/>
              <a:t> </a:t>
            </a:r>
            <a:r>
              <a:rPr lang="en-US" altLang="zh-CN" b="1" dirty="0"/>
              <a:t>Covered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869" y="2170775"/>
            <a:ext cx="4095281" cy="679994"/>
          </a:xfrm>
        </p:spPr>
        <p:txBody>
          <a:bodyPr/>
          <a:lstStyle/>
          <a:p>
            <a:pPr marL="457200" indent="-457200">
              <a:buFont typeface="Courier New" charset="0"/>
              <a:buChar char="o"/>
            </a:pPr>
            <a:r>
              <a:rPr lang="en-CA" sz="2800" dirty="0"/>
              <a:t>On-mountain </a:t>
            </a:r>
            <a:r>
              <a:rPr lang="en-CA" sz="2800" dirty="0" smtClean="0"/>
              <a:t>operations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/>
            <a:r>
              <a:rPr lang="en-US" dirty="0" smtClean="0"/>
              <a:t>Ski </a:t>
            </a:r>
            <a:r>
              <a:rPr lang="en-US" dirty="0"/>
              <a:t>lift operations</a:t>
            </a:r>
          </a:p>
          <a:p>
            <a:pPr lvl="1"/>
            <a:r>
              <a:rPr lang="en-US" dirty="0"/>
              <a:t>Snowmaking</a:t>
            </a:r>
          </a:p>
          <a:p>
            <a:pPr lvl="1"/>
            <a:r>
              <a:rPr lang="en-US" dirty="0"/>
              <a:t>Ski resort grooming</a:t>
            </a:r>
          </a:p>
          <a:p>
            <a:pPr lvl="1"/>
            <a:r>
              <a:rPr lang="en-US" dirty="0"/>
              <a:t>Mountain safety</a:t>
            </a:r>
          </a:p>
          <a:p>
            <a:pPr lvl="1"/>
            <a:r>
              <a:rPr lang="en-US" dirty="0" smtClean="0"/>
              <a:t>Instruction</a:t>
            </a:r>
            <a:endParaRPr lang="zh-CN" altLang="en-US" dirty="0" smtClean="0"/>
          </a:p>
          <a:p>
            <a:pPr lvl="1"/>
            <a:r>
              <a:rPr lang="en-US" dirty="0"/>
              <a:t>Mountain hosts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150270"/>
            <a:ext cx="4019550" cy="679994"/>
          </a:xfrm>
        </p:spPr>
        <p:txBody>
          <a:bodyPr/>
          <a:lstStyle/>
          <a:p>
            <a:pPr marL="457200" indent="-457200">
              <a:buFont typeface="Courier New" charset="0"/>
              <a:buChar char="o"/>
            </a:pPr>
            <a:r>
              <a:rPr lang="en-US" dirty="0"/>
              <a:t>Off-mountain operations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162550" y="3028626"/>
            <a:ext cx="3829051" cy="2740187"/>
          </a:xfrm>
        </p:spPr>
        <p:txBody>
          <a:bodyPr/>
          <a:lstStyle/>
          <a:p>
            <a:pPr lvl="1"/>
            <a:r>
              <a:rPr lang="en-US" dirty="0"/>
              <a:t>Access</a:t>
            </a:r>
            <a:endParaRPr lang="zh-CN" altLang="en-US" dirty="0"/>
          </a:p>
          <a:p>
            <a:pPr lvl="1"/>
            <a:r>
              <a:rPr lang="en-US" dirty="0"/>
              <a:t>Property</a:t>
            </a:r>
          </a:p>
          <a:p>
            <a:pPr lvl="1"/>
            <a:r>
              <a:rPr lang="en-US" dirty="0"/>
              <a:t>Restaurants</a:t>
            </a:r>
          </a:p>
          <a:p>
            <a:pPr lvl="1"/>
            <a:r>
              <a:rPr lang="en-US" dirty="0"/>
              <a:t>Staffing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6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CA" b="1" dirty="0"/>
              <a:t> </a:t>
            </a:r>
            <a:r>
              <a:rPr lang="en-CA" b="1" dirty="0" smtClean="0"/>
              <a:t>Spotlight</a:t>
            </a:r>
            <a:r>
              <a:rPr lang="en-US" altLang="zh-CN" b="1" dirty="0" smtClean="0"/>
              <a:t>:</a:t>
            </a:r>
            <a:r>
              <a:rPr lang="zh-CN" altLang="en-US" b="1" dirty="0" smtClean="0"/>
              <a:t> </a:t>
            </a:r>
            <a:r>
              <a:rPr lang="en-CA" b="1" dirty="0" smtClean="0"/>
              <a:t>The </a:t>
            </a:r>
            <a:r>
              <a:rPr lang="en-CA" b="1" dirty="0"/>
              <a:t>quintessential ski couple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238970" cy="4224207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Al </a:t>
            </a:r>
            <a:r>
              <a:rPr lang="en-CA" dirty="0" err="1"/>
              <a:t>Raine</a:t>
            </a:r>
            <a:r>
              <a:rPr lang="en-CA" dirty="0"/>
              <a:t> and Nancy Greene </a:t>
            </a:r>
            <a:r>
              <a:rPr lang="en-CA" dirty="0" err="1"/>
              <a:t>Raine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 smtClean="0"/>
              <a:t>“</a:t>
            </a:r>
            <a:r>
              <a:rPr lang="en-CA" dirty="0" smtClean="0"/>
              <a:t>6</a:t>
            </a:r>
            <a:r>
              <a:rPr lang="en-CA" dirty="0"/>
              <a:t>, 8 and 10 </a:t>
            </a:r>
            <a:r>
              <a:rPr lang="en-CA" dirty="0" smtClean="0"/>
              <a:t>rule</a:t>
            </a:r>
            <a:r>
              <a:rPr lang="en-US" altLang="zh-CN" dirty="0" smtClean="0"/>
              <a:t>”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CA" dirty="0"/>
              <a:t>a great ski vacation </a:t>
            </a:r>
            <a:endParaRPr lang="zh-CN" altLang="en-US" dirty="0" smtClean="0"/>
          </a:p>
          <a:p>
            <a:r>
              <a:rPr lang="en-US" altLang="zh-CN" dirty="0" smtClean="0"/>
              <a:t>Sun</a:t>
            </a:r>
            <a:r>
              <a:rPr lang="zh-CN" altLang="en-US" dirty="0" smtClean="0"/>
              <a:t> </a:t>
            </a:r>
            <a:r>
              <a:rPr lang="en-US" altLang="zh-CN" dirty="0" smtClean="0"/>
              <a:t>Peaks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 smtClean="0"/>
              <a:t>a </a:t>
            </a:r>
            <a:r>
              <a:rPr lang="en-CA" dirty="0"/>
              <a:t>full menu of </a:t>
            </a:r>
            <a:r>
              <a:rPr lang="en-CA" dirty="0" smtClean="0"/>
              <a:t>activities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four-</a:t>
            </a:r>
            <a:r>
              <a:rPr lang="en-CA" dirty="0" smtClean="0"/>
              <a:t>seasons </a:t>
            </a:r>
            <a:r>
              <a:rPr lang="en-CA" dirty="0"/>
              <a:t>functionality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76500"/>
            <a:ext cx="5105400" cy="340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1708" y="5957239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Al </a:t>
            </a:r>
            <a:r>
              <a:rPr lang="en-CA" dirty="0" err="1">
                <a:latin typeface="Times New Roman" charset="0"/>
                <a:ea typeface="Calibri" charset="0"/>
              </a:rPr>
              <a:t>Raine</a:t>
            </a:r>
            <a:r>
              <a:rPr lang="en-CA" dirty="0">
                <a:latin typeface="Times New Roman" charset="0"/>
                <a:ea typeface="Calibri" charset="0"/>
              </a:rPr>
              <a:t> and Nancy Greene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870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On-mountain operations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>
              <a:buFont typeface="Courier New" charset="0"/>
              <a:buChar char="o"/>
            </a:pPr>
            <a:r>
              <a:rPr lang="en-US" dirty="0"/>
              <a:t>Ski lift </a:t>
            </a:r>
            <a:r>
              <a:rPr lang="en-US" dirty="0" smtClean="0"/>
              <a:t>operations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/>
              <a:t>an important </a:t>
            </a:r>
            <a:r>
              <a:rPr lang="en-CA" dirty="0" smtClean="0"/>
              <a:t>element</a:t>
            </a:r>
            <a:r>
              <a:rPr lang="en-US" altLang="zh-CN" dirty="0" smtClean="0"/>
              <a:t>;</a:t>
            </a:r>
            <a:r>
              <a:rPr lang="zh-CN" altLang="en-US" dirty="0" smtClean="0"/>
              <a:t> </a:t>
            </a:r>
            <a:r>
              <a:rPr lang="en-US" altLang="zh-CN" dirty="0" smtClean="0"/>
              <a:t>invest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new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CA" dirty="0" smtClean="0"/>
              <a:t>upgraded </a:t>
            </a:r>
            <a:r>
              <a:rPr lang="en-CA" dirty="0"/>
              <a:t>lifts</a:t>
            </a:r>
            <a:r>
              <a:rPr lang="en-US" dirty="0"/>
              <a:t> 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Snowmaking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Ski resort </a:t>
            </a:r>
            <a:r>
              <a:rPr lang="en-US" dirty="0" smtClean="0"/>
              <a:t>grooming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 err="1"/>
              <a:t>snowcats</a:t>
            </a:r>
            <a:r>
              <a:rPr lang="en-US" dirty="0"/>
              <a:t> 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Mountain </a:t>
            </a:r>
            <a:r>
              <a:rPr lang="en-US" dirty="0" smtClean="0"/>
              <a:t>safety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dirty="0"/>
              <a:t>programs to increase safety 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Instruction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/>
              <a:t>upgraded </a:t>
            </a:r>
            <a:r>
              <a:rPr lang="en-CA" dirty="0" smtClean="0"/>
              <a:t>lessons</a:t>
            </a:r>
            <a:r>
              <a:rPr lang="en-US" altLang="zh-CN" dirty="0" smtClean="0"/>
              <a:t>;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apps</a:t>
            </a:r>
            <a:endParaRPr lang="zh-CN" altLang="en-US" dirty="0"/>
          </a:p>
          <a:p>
            <a:pPr lvl="1">
              <a:buFont typeface="Courier New" charset="0"/>
              <a:buChar char="o"/>
            </a:pPr>
            <a:r>
              <a:rPr lang="en-US" dirty="0"/>
              <a:t>Mountain </a:t>
            </a:r>
            <a:r>
              <a:rPr lang="en-US" dirty="0" smtClean="0"/>
              <a:t>hosts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guide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Profile: Portable ski instructor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29" y="2367093"/>
            <a:ext cx="4108739" cy="3424107"/>
          </a:xfrm>
        </p:spPr>
        <p:txBody>
          <a:bodyPr/>
          <a:lstStyle/>
          <a:p>
            <a:r>
              <a:rPr lang="en-US" altLang="zh-CN" dirty="0"/>
              <a:t>T</a:t>
            </a:r>
            <a:r>
              <a:rPr lang="en-CA" dirty="0" smtClean="0"/>
              <a:t>he </a:t>
            </a:r>
            <a:r>
              <a:rPr lang="en-CA" dirty="0"/>
              <a:t>instructional </a:t>
            </a:r>
            <a:r>
              <a:rPr lang="en-CA" u="sng" dirty="0">
                <a:hlinkClick r:id="rId2"/>
              </a:rPr>
              <a:t>ski </a:t>
            </a:r>
            <a:r>
              <a:rPr lang="en-CA" u="sng" dirty="0" smtClean="0">
                <a:hlinkClick r:id="rId2"/>
              </a:rPr>
              <a:t>app</a:t>
            </a:r>
            <a:endParaRPr lang="zh-CN" altLang="en-US" u="sng" dirty="0" smtClean="0"/>
          </a:p>
          <a:p>
            <a:r>
              <a:rPr lang="en-US" altLang="zh-CN" dirty="0"/>
              <a:t>Ski School Apps  </a:t>
            </a:r>
            <a:endParaRPr lang="zh-CN" altLang="en-US" dirty="0" smtClean="0"/>
          </a:p>
          <a:p>
            <a:r>
              <a:rPr lang="en-US" altLang="zh-CN" dirty="0"/>
              <a:t>T</a:t>
            </a:r>
            <a:r>
              <a:rPr lang="en-CA" dirty="0" smtClean="0"/>
              <a:t>he </a:t>
            </a:r>
            <a:r>
              <a:rPr lang="en-CA" dirty="0"/>
              <a:t>ski app could adversely affect ski instructor </a:t>
            </a:r>
            <a:r>
              <a:rPr lang="en-CA" dirty="0" smtClean="0"/>
              <a:t>jobs</a:t>
            </a:r>
            <a:endParaRPr lang="zh-CN" alt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92" y="3480707"/>
            <a:ext cx="5069108" cy="33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Off-mountain operations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5960" y="1883768"/>
            <a:ext cx="7772870" cy="3424107"/>
          </a:xfrm>
        </p:spPr>
        <p:txBody>
          <a:bodyPr>
            <a:noAutofit/>
          </a:bodyPr>
          <a:lstStyle/>
          <a:p>
            <a:pPr lvl="1">
              <a:buFont typeface="Courier New" charset="0"/>
              <a:buChar char="o"/>
            </a:pPr>
            <a:r>
              <a:rPr lang="en-US" dirty="0" smtClean="0"/>
              <a:t>Access</a:t>
            </a:r>
            <a:endParaRPr lang="zh-CN" altLang="en-US" dirty="0" smtClean="0"/>
          </a:p>
          <a:p>
            <a:pPr lvl="2">
              <a:buFont typeface="Arial" charset="0"/>
              <a:buChar char="•"/>
            </a:pPr>
            <a:r>
              <a:rPr lang="en-CA" dirty="0"/>
              <a:t>in and out of a resort</a:t>
            </a:r>
            <a:r>
              <a:rPr lang="en-US" dirty="0"/>
              <a:t> </a:t>
            </a:r>
            <a:endParaRPr lang="zh-CN" altLang="en-US" b="1" dirty="0"/>
          </a:p>
          <a:p>
            <a:pPr lvl="1">
              <a:buFont typeface="Courier New" charset="0"/>
              <a:buChar char="o"/>
            </a:pPr>
            <a:r>
              <a:rPr lang="en-US" dirty="0" smtClean="0"/>
              <a:t>Property</a:t>
            </a:r>
            <a:endParaRPr lang="zh-CN" altLang="en-US" dirty="0" smtClean="0"/>
          </a:p>
          <a:p>
            <a:pPr lvl="2">
              <a:buFont typeface="Arial" charset="0"/>
              <a:buChar char="•"/>
            </a:pPr>
            <a:r>
              <a:rPr lang="en-CA" dirty="0"/>
              <a:t>own the skiers and own the mountain </a:t>
            </a:r>
            <a:endParaRPr lang="en-US" dirty="0"/>
          </a:p>
          <a:p>
            <a:pPr lvl="1">
              <a:buFont typeface="Courier New" charset="0"/>
              <a:buChar char="o"/>
            </a:pPr>
            <a:r>
              <a:rPr lang="en-US" dirty="0" smtClean="0"/>
              <a:t>Restaurants</a:t>
            </a:r>
            <a:endParaRPr lang="zh-CN" altLang="en-US" dirty="0" smtClean="0"/>
          </a:p>
          <a:p>
            <a:pPr lvl="2">
              <a:buFont typeface="Arial" charset="0"/>
              <a:buChar char="•"/>
            </a:pPr>
            <a:r>
              <a:rPr lang="en-CA" dirty="0"/>
              <a:t>service </a:t>
            </a:r>
            <a:r>
              <a:rPr lang="en-CA" dirty="0" smtClean="0"/>
              <a:t>offering</a:t>
            </a:r>
            <a:r>
              <a:rPr lang="en-US" altLang="zh-CN" dirty="0" smtClean="0"/>
              <a:t>;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chef</a:t>
            </a:r>
            <a:endParaRPr lang="en-US" dirty="0"/>
          </a:p>
          <a:p>
            <a:pPr lvl="1">
              <a:buFont typeface="Courier New" charset="0"/>
              <a:buChar char="o"/>
            </a:pPr>
            <a:r>
              <a:rPr lang="en-US" dirty="0" smtClean="0"/>
              <a:t>Staffing</a:t>
            </a:r>
            <a:endParaRPr lang="zh-CN" altLang="en-US" dirty="0"/>
          </a:p>
          <a:p>
            <a:pPr lvl="2">
              <a:buFont typeface="Arial" charset="0"/>
              <a:buChar char="•"/>
            </a:pPr>
            <a:r>
              <a:rPr lang="en-US" altLang="zh-CN" dirty="0"/>
              <a:t>seasonal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Resort income at Vail (U.S.) and Whistler (Canada)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33983840"/>
              </p:ext>
            </p:extLst>
          </p:nvPr>
        </p:nvGraphicFramePr>
        <p:xfrm>
          <a:off x="1130300" y="2362197"/>
          <a:ext cx="6819900" cy="2984502"/>
        </p:xfrm>
        <a:graphic>
          <a:graphicData uri="http://schemas.openxmlformats.org/drawingml/2006/table">
            <a:tbl>
              <a:tblPr firstRow="1" firstCol="1" bandRow="1"/>
              <a:tblGrid>
                <a:gridCol w="2565283"/>
                <a:gridCol w="1986531"/>
                <a:gridCol w="2268086"/>
              </a:tblGrid>
              <a:tr h="497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Vail Resorts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Whistler/Blackcomb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Tickets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46%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Retail/Rental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Ski school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Dining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Other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1" y="6000234"/>
            <a:ext cx="3906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Calibri" charset="0"/>
              </a:rPr>
              <a:t>Source: Adapted from Thompson, 2012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9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Intrawest real estate holdings in 2014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6532514"/>
              </p:ext>
            </p:extLst>
          </p:nvPr>
        </p:nvGraphicFramePr>
        <p:xfrm>
          <a:off x="1117600" y="2070098"/>
          <a:ext cx="6654800" cy="3467104"/>
        </p:xfrm>
        <a:graphic>
          <a:graphicData uri="http://schemas.openxmlformats.org/drawingml/2006/table">
            <a:tbl>
              <a:tblPr firstRow="1" firstCol="1" bandRow="1"/>
              <a:tblGrid>
                <a:gridCol w="1155342"/>
                <a:gridCol w="1319869"/>
                <a:gridCol w="1353957"/>
                <a:gridCol w="1670290"/>
                <a:gridCol w="1155342"/>
              </a:tblGrid>
              <a:tr h="575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Resort</a:t>
                      </a:r>
                      <a:endParaRPr lang="en-US" sz="1050" kern="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Parcels</a:t>
                      </a:r>
                      <a:endParaRPr lang="en-US" sz="1050" kern="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Acres</a:t>
                      </a:r>
                      <a:endParaRPr lang="en-US" sz="1050" kern="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Entitled Units</a:t>
                      </a:r>
                      <a:endParaRPr lang="en-US" sz="1050" kern="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Value (m)</a:t>
                      </a:r>
                      <a:endParaRPr lang="en-US" sz="1050" kern="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3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Steamboat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640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$51.0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3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Tremblant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509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2,242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$48.6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3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Winter Park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962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$23.5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3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Snowshoe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359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1,464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$18.0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3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Stratton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$9.2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9856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Total Core Real Estate Holdings $150.3 m</a:t>
                      </a:r>
                      <a:endParaRPr lang="en-US" sz="1050" kern="1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09898" y="5974834"/>
            <a:ext cx="378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 smtClean="0">
                <a:effectLst/>
                <a:latin typeface="Times New Roman" charset="0"/>
                <a:ea typeface="ＭＳ 明朝" charset="-128"/>
              </a:rPr>
              <a:t>Source: </a:t>
            </a:r>
            <a:r>
              <a:rPr lang="en-US" altLang="zh-CN" kern="100" dirty="0" smtClean="0">
                <a:effectLst/>
                <a:latin typeface="Times New Roman" charset="0"/>
                <a:ea typeface="ＭＳ 明朝" charset="-128"/>
              </a:rPr>
              <a:t>Adapted</a:t>
            </a:r>
            <a:r>
              <a:rPr lang="zh-CN" altLang="en-US" kern="100" dirty="0" smtClean="0">
                <a:effectLst/>
                <a:latin typeface="Times New Roman" charset="0"/>
                <a:ea typeface="ＭＳ 明朝" charset="-128"/>
              </a:rPr>
              <a:t> </a:t>
            </a:r>
            <a:r>
              <a:rPr lang="en-US" altLang="zh-CN" kern="100" dirty="0" smtClean="0">
                <a:effectLst/>
                <a:latin typeface="Times New Roman" charset="0"/>
                <a:ea typeface="ＭＳ 明朝" charset="-128"/>
              </a:rPr>
              <a:t>from</a:t>
            </a:r>
            <a:r>
              <a:rPr lang="zh-CN" altLang="en-US" kern="100" dirty="0" smtClean="0">
                <a:effectLst/>
                <a:latin typeface="Times New Roman" charset="0"/>
                <a:ea typeface="ＭＳ 明朝" charset="-128"/>
              </a:rPr>
              <a:t> </a:t>
            </a:r>
            <a:r>
              <a:rPr lang="en-US" kern="100" dirty="0" smtClean="0">
                <a:effectLst/>
                <a:latin typeface="Times New Roman" charset="0"/>
                <a:ea typeface="ＭＳ 明朝" charset="-128"/>
              </a:rPr>
              <a:t>Intrawest, 2014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Impact of winter sports in the U.S.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60620436"/>
              </p:ext>
            </p:extLst>
          </p:nvPr>
        </p:nvGraphicFramePr>
        <p:xfrm>
          <a:off x="1130300" y="1917702"/>
          <a:ext cx="6858000" cy="4000499"/>
        </p:xfrm>
        <a:graphic>
          <a:graphicData uri="http://schemas.openxmlformats.org/drawingml/2006/table">
            <a:tbl>
              <a:tblPr firstRow="1" firstCol="1" bandRow="1"/>
              <a:tblGrid>
                <a:gridCol w="2310063"/>
                <a:gridCol w="1487103"/>
                <a:gridCol w="1530417"/>
                <a:gridCol w="1530417"/>
              </a:tblGrid>
              <a:tr h="10001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Industry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Winter Tourism Employment (thousands)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Labor Income ($ millions)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Value Added ($ millions)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Resort operations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75.9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$1,495.80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$2,851.50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Dining (bars and restaurants)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31.6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$612.60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$941.50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Accommodations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17.6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$558.90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$1,035.10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Professional services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8.4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$659.00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$779.80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Administrative support services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8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$257.80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$296.10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Food &amp; beverage stores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5.2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$148.70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$214.70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Government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4.6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$307.90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$358.70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General merchandise stores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4.3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$113.30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$176.50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Real estate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4.2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$74.30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$1,157.30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Health care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3.6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$239.80 </a:t>
                      </a:r>
                      <a:endParaRPr lang="en-US" sz="1050" kern="10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$255.60 </a:t>
                      </a:r>
                      <a:endParaRPr lang="en-US" sz="1050" kern="100" dirty="0">
                        <a:effectLst/>
                        <a:latin typeface="Calibri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41237" y="6241534"/>
            <a:ext cx="3563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Calibri" charset="0"/>
              </a:rPr>
              <a:t>Source: Adapted from NRDC, 2012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2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63</TotalTime>
  <Words>391</Words>
  <Application>Microsoft Macintosh PowerPoint</Application>
  <PresentationFormat>On-screen Show (4:3)</PresentationFormat>
  <Paragraphs>146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Droplet</vt:lpstr>
      <vt:lpstr>Chapter 5  Management and Operations  </vt:lpstr>
      <vt:lpstr>Topics Covered</vt:lpstr>
      <vt:lpstr>  Spotlight: The quintessential ski couple </vt:lpstr>
      <vt:lpstr>On-mountain operations </vt:lpstr>
      <vt:lpstr>Profile: Portable ski instructor  </vt:lpstr>
      <vt:lpstr>Off-mountain operations  </vt:lpstr>
      <vt:lpstr>Resort income at Vail (U.S.) and Whistler (Canada) </vt:lpstr>
      <vt:lpstr>Intrawest real estate holdings in 2014 </vt:lpstr>
      <vt:lpstr>Impact of winter sports in the U.S. </vt:lpstr>
      <vt:lpstr>Case study:  Powder and property investment in Japan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  Understanding the Consumer </dc:title>
  <dc:creator>LI, JING</dc:creator>
  <cp:lastModifiedBy>Simon Hudson</cp:lastModifiedBy>
  <cp:revision>10</cp:revision>
  <dcterms:created xsi:type="dcterms:W3CDTF">2015-11-14T22:51:33Z</dcterms:created>
  <dcterms:modified xsi:type="dcterms:W3CDTF">2015-11-15T23:09:17Z</dcterms:modified>
</cp:coreProperties>
</file>